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731" r:id="rId2"/>
    <p:sldId id="729" r:id="rId3"/>
    <p:sldId id="732" r:id="rId4"/>
    <p:sldId id="650" r:id="rId5"/>
    <p:sldId id="639" r:id="rId6"/>
    <p:sldId id="676" r:id="rId7"/>
    <p:sldId id="704" r:id="rId8"/>
    <p:sldId id="701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 snapToObjects="1">
      <p:cViewPr varScale="1">
        <p:scale>
          <a:sx n="81" d="100"/>
          <a:sy n="8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5025-E1C0-164F-AB0C-1E54A0689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078BE-5222-EF4C-AA60-68653F370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AD42-6171-9447-8F17-0F92A2D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B4099-43C6-494C-94D9-C89DEBC6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C6661-78EE-3D42-A275-3125AC16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5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4256-21DC-CE40-8064-9CD46DA6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BD5F5-88BF-A544-A090-D72F91CBC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3C792-9CF2-8442-AD52-BD3C5CFA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1A06-8B9C-8247-A9EF-132F0667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E03C9-94C4-5C44-9BE6-40E4A3C9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1CE87-EFE3-F640-AF5C-402159D4C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2CD79-3246-D948-90D0-CD790588F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7B9BE-5422-CC46-B00A-1491EF2F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1AD6-8D4D-704D-969B-AA97ACEB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62887-F63E-7C48-BD57-E52F94E7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A4E-5E76-BC48-800C-6F0D545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6493-7BD5-9745-A27D-45480AF4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5C75-079A-E144-82AE-FEB60232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AF58-AFD6-0342-95B8-E4672018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39F2-4043-C041-B677-D1C4597D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EC95-0ABB-814B-9B68-66B04E25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511EC-93A9-7C40-8180-7CD3168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F0F10-1473-F44D-B3F1-CAE7A63E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FF29-EBCB-244C-B572-9A705F83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146AE-77F4-5F4F-B0C9-DED9E74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8239-7B53-AD46-AD37-08A34FA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714E-B483-A344-89EB-CBC5EB6B5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2371D-E233-B440-B120-11D07BE2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00FD1-445E-FE40-9281-89FD82A5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2E3B-AD8A-A54C-8545-48DE6D7A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55B88-C33A-5D41-93F7-704007CF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FB37-04DF-4F4C-AD3D-D5FE4BF5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170B-E8CC-9A4A-8613-BC224E4D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C90CA-E912-BD4F-84D3-B8CC91BA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9D4F5-271B-6F43-903D-6290A4A51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66A47-FF38-8C45-9969-1D9BD40F3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53AF7-59FA-3B47-A4FC-19CBFBA9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1526E-5B21-4A46-ABB2-50EAD8AB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0039D-8132-9944-9B60-63ECC84C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D228-B70E-FD41-97A0-851EB557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D427E-703C-3143-9E98-18071317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3E35C-E3FF-A44C-8C67-2FBBBC21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428AF-6248-1242-8E4F-ACE35D0E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03243-55DF-9A41-8B53-C3830F21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685B4-4C84-1B4F-9E1D-BA4BAEE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16BAE-1234-6344-8E41-167046AF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6E3D-6D4C-E547-83B3-FECF800B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455F3-446D-DF42-B736-DBD715A1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2B0A8-62C1-9646-A6C9-0DE9EFD4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88FDE-CDA6-674B-BA63-BC4CF04A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7CD48-A713-C545-ABC5-F82B9A15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D3C14-15AD-4F40-A9AE-7B6D18FC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F83-9AF2-1542-9986-21E7CD3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E4DB6-ED69-F649-B1A1-72B9634B7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D418-271C-9C42-8B54-287EA624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F0140-A6E8-9D40-A00F-35336FF1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61315-8375-3749-A473-3F9BE9DF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6BB6-EEB4-C845-AC08-7C43E8A6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85DC7-DC81-6949-B6AD-3AEC281C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869E-8AB2-2C4C-A633-7E6D615A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CEE4-FABF-2D42-970C-71FA9FBF3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328C-74C2-A843-9774-C1260E46BE4F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FBE9F-E6D1-844E-8AAC-6A3C2DF14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159B-8A27-FB4E-9520-DD38A4EDF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823B-5F34-F54B-ADDA-572EDF215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ckdbephemera.org/categories/459/paper-doll?in=20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theh.com/2012/03/02/mismatch-day-and-green-eggs-on-a-spor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9378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gwumc.edu/interprofessio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llularscale.blogspot.com/2013/05/what-is-experime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1741-A4B1-2F46-A283-2BF90179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0A2B-6836-4340-A69E-BEA8B364A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7103534" cy="48021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Historical separation of mind and body</a:t>
            </a:r>
          </a:p>
          <a:p>
            <a:r>
              <a:rPr lang="en-US" dirty="0"/>
              <a:t>Leaves patients confused</a:t>
            </a:r>
          </a:p>
          <a:p>
            <a:r>
              <a:rPr lang="en-US" dirty="0"/>
              <a:t>Clinicians under-prepared</a:t>
            </a:r>
          </a:p>
          <a:p>
            <a:r>
              <a:rPr lang="en-US" dirty="0"/>
              <a:t>Most people who see a medical provider are experiencing psychological suffering but voice medical concern.</a:t>
            </a:r>
          </a:p>
          <a:p>
            <a:r>
              <a:rPr lang="en-US" dirty="0"/>
              <a:t>Medical providers often have limited training in behavior change and MH providers have limited training in health conditions.</a:t>
            </a:r>
          </a:p>
          <a:p>
            <a:r>
              <a:rPr lang="en-US" dirty="0"/>
              <a:t>Most people with mental health problems have medical problems.</a:t>
            </a:r>
          </a:p>
          <a:p>
            <a:r>
              <a:rPr lang="en-US" dirty="0"/>
              <a:t>Limited experience of continuity in care, contributing to poor engagement</a:t>
            </a:r>
          </a:p>
          <a:p>
            <a:r>
              <a:rPr lang="en-US" dirty="0"/>
              <a:t>Bottomline . . . Most people with mental health and addiction problems do not receive treatment (from a medical or MH provider).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0B1B55-4482-3F44-BB42-955D5B9E8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10600" y="1701065"/>
            <a:ext cx="2064110" cy="38702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B13A-E186-5B4D-B909-462FF21A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1741-A4B1-2F46-A283-2BF90179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0A2B-6836-4340-A69E-BEA8B364A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Mismatch between science and practice</a:t>
            </a:r>
          </a:p>
          <a:p>
            <a:r>
              <a:rPr lang="en-US" dirty="0"/>
              <a:t>Inadequate attention to patient diversity, patient experience</a:t>
            </a:r>
          </a:p>
          <a:p>
            <a:r>
              <a:rPr lang="en-US" dirty="0"/>
              <a:t>Stigma not addressed</a:t>
            </a:r>
          </a:p>
          <a:p>
            <a:r>
              <a:rPr lang="en-US" dirty="0"/>
              <a:t>Access limited</a:t>
            </a:r>
          </a:p>
          <a:p>
            <a:r>
              <a:rPr lang="en-US" dirty="0"/>
              <a:t>Cost often a barrier</a:t>
            </a:r>
          </a:p>
          <a:p>
            <a:r>
              <a:rPr lang="en-US" dirty="0"/>
              <a:t>Current model of diagnosis and treatment doesn’t match patient utilization patterns</a:t>
            </a:r>
          </a:p>
          <a:p>
            <a:r>
              <a:rPr lang="en-US" dirty="0"/>
              <a:t>Most patients come only a few times</a:t>
            </a:r>
          </a:p>
        </p:txBody>
      </p:sp>
      <p:pic>
        <p:nvPicPr>
          <p:cNvPr id="7" name="Content Placeholder 6" descr="A group of shoes on the ground&#10;&#10;Description automatically generated">
            <a:extLst>
              <a:ext uri="{FF2B5EF4-FFF2-40B4-BE49-F238E27FC236}">
                <a16:creationId xmlns:a16="http://schemas.microsoft.com/office/drawing/2014/main" id="{3A0B1B55-4482-3F44-BB42-955D5B9E8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066190"/>
            <a:ext cx="5181600" cy="38702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B13A-E186-5B4D-B909-462FF21A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1741-A4B1-2F46-A283-2BF90179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0A2B-6836-4340-A69E-BEA8B364A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05012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 new approach is necessary – one that shows respect</a:t>
            </a:r>
          </a:p>
          <a:p>
            <a:pPr lvl="1"/>
            <a:r>
              <a:rPr lang="en-US" dirty="0"/>
              <a:t>immediately accessible</a:t>
            </a:r>
          </a:p>
          <a:p>
            <a:pPr lvl="1"/>
            <a:r>
              <a:rPr lang="en-US" dirty="0"/>
              <a:t>concerned with functioning</a:t>
            </a:r>
          </a:p>
          <a:p>
            <a:pPr lvl="1"/>
            <a:r>
              <a:rPr lang="en-US" dirty="0"/>
              <a:t>informed by patient strengths</a:t>
            </a:r>
          </a:p>
          <a:p>
            <a:pPr lvl="1"/>
            <a:r>
              <a:rPr lang="en-US" dirty="0"/>
              <a:t>accepting of patient time limitations</a:t>
            </a:r>
          </a:p>
          <a:p>
            <a:pPr lvl="1"/>
            <a:r>
              <a:rPr lang="en-US" dirty="0"/>
              <a:t>transparent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0B1B55-4482-3F44-BB42-955D5B9E8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90600" y="2067329"/>
            <a:ext cx="5181600" cy="36647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B13A-E186-5B4D-B909-462FF21A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469C67-2103-9B4B-A717-F1B4C138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FACT: Also a Good </a:t>
            </a:r>
            <a:r>
              <a:rPr lang="en-US" i="1" dirty="0"/>
              <a:t>Playbook</a:t>
            </a:r>
            <a:r>
              <a:rPr lang="en-US" dirty="0"/>
              <a:t> for Healthcare Workers</a:t>
            </a:r>
          </a:p>
        </p:txBody>
      </p:sp>
      <p:pic>
        <p:nvPicPr>
          <p:cNvPr id="10" name="Content Placeholder 9" descr="A picture containing holding, surface, large, sitting&#10;&#10;Description automatically generated">
            <a:extLst>
              <a:ext uri="{FF2B5EF4-FFF2-40B4-BE49-F238E27FC236}">
                <a16:creationId xmlns:a16="http://schemas.microsoft.com/office/drawing/2014/main" id="{8806CB0A-5F6C-6349-81AC-7E68283C2E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40445-05EF-D346-AB22-9C9B7CC279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Health is a fundamental human right, and all people want and deserve the best health possible at any point in their life. </a:t>
            </a:r>
          </a:p>
          <a:p>
            <a:r>
              <a:rPr lang="en-US" sz="2400" dirty="0"/>
              <a:t>Healthcare teams that work from a common playbook are able to play together better.</a:t>
            </a:r>
          </a:p>
          <a:p>
            <a:r>
              <a:rPr lang="en-US" sz="2400" dirty="0"/>
              <a:t>A common playbook promotes cooperation and cooperative groups produce better outcomes (see Elinor Ostrom).</a:t>
            </a:r>
          </a:p>
          <a:p>
            <a:r>
              <a:rPr lang="en-US" sz="2400" dirty="0"/>
              <a:t>Healthcare teams working from a common playbook are likely to achieve better outcomes (better patient engagement and persistence, better value).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B6A34-3510-C545-8EB2-78F25B97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3722-317E-6F4A-B9C3-1BB39306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10439402" cy="1143000"/>
          </a:xfrm>
        </p:spPr>
        <p:txBody>
          <a:bodyPr>
            <a:normAutofit fontScale="90000"/>
          </a:bodyPr>
          <a:lstStyle/>
          <a:p>
            <a:r>
              <a:rPr lang="en-US" sz="5398" dirty="0">
                <a:solidFill>
                  <a:schemeClr val="tx2"/>
                </a:solidFill>
              </a:rPr>
              <a:t>FACT</a:t>
            </a:r>
            <a:r>
              <a:rPr lang="en-US" u="none" dirty="0">
                <a:solidFill>
                  <a:srgbClr val="FF0000"/>
                </a:solidFill>
              </a:rPr>
              <a:t> </a:t>
            </a:r>
            <a:br>
              <a:rPr lang="en-US" u="none" dirty="0"/>
            </a:br>
            <a:r>
              <a:rPr lang="en-US" sz="3099" i="1" dirty="0"/>
              <a:t>Focused Acceptance and Commitment Therapy</a:t>
            </a:r>
            <a:endParaRPr lang="en-US" i="1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BDEE-09CE-0C43-89B7-4179A8D6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900" b="1" dirty="0">
                <a:solidFill>
                  <a:schemeClr val="tx2"/>
                </a:solidFill>
                <a:ea typeface="ヒラギノ角ゴ ProN W3" panose="020B0300000000000000" pitchFamily="34" charset="-128"/>
                <a:sym typeface="Arial" panose="020B0604020202020204" pitchFamily="34" charset="0"/>
              </a:rPr>
              <a:t>F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ocus on </a:t>
            </a:r>
            <a:r>
              <a:rPr lang="en-US" altLang="en-US" sz="2799" dirty="0">
                <a:solidFill>
                  <a:srgbClr val="FF0000"/>
                </a:solidFill>
                <a:ea typeface="ヒラギノ角ゴ ProN W3" panose="020B0300000000000000" pitchFamily="34" charset="-128"/>
                <a:sym typeface="Arial" panose="020B0604020202020204" pitchFamily="34" charset="0"/>
              </a:rPr>
              <a:t>functioning and barriers 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to functioning related to 	  	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	(1) rule following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   	(2) emotional and behavioral avoidance</a:t>
            </a:r>
          </a:p>
          <a:p>
            <a:pPr marL="0" indent="0">
              <a:buNone/>
            </a:pPr>
            <a:r>
              <a:rPr lang="en-US" altLang="en-US" sz="3599" dirty="0">
                <a:solidFill>
                  <a:schemeClr val="tx2"/>
                </a:solidFill>
                <a:ea typeface="ヒラギノ角ゴ ProN W3" panose="020B0300000000000000" pitchFamily="34" charset="-128"/>
                <a:sym typeface="Arial Bold" charset="0"/>
              </a:rPr>
              <a:t>A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ccept the presence of distressing, unwanted private experiences that function as barriers to workability</a:t>
            </a:r>
          </a:p>
          <a:p>
            <a:pPr marL="0" indent="0">
              <a:buNone/>
            </a:pPr>
            <a:r>
              <a:rPr lang="en-US" altLang="en-US" sz="3599" dirty="0">
                <a:solidFill>
                  <a:schemeClr val="tx2"/>
                </a:solidFill>
                <a:ea typeface="ヒラギノ角ゴ ProN W3" panose="020B0300000000000000" pitchFamily="34" charset="-128"/>
                <a:sym typeface="Arial Bold" charset="0"/>
              </a:rPr>
              <a:t>C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hoose a life path based in </a:t>
            </a:r>
            <a:r>
              <a:rPr lang="en-US" altLang="en-US" sz="2799" dirty="0">
                <a:solidFill>
                  <a:srgbClr val="FF0000"/>
                </a:solidFill>
                <a:ea typeface="ヒラギノ角ゴ ProN W3" panose="020B0300000000000000" pitchFamily="34" charset="-128"/>
                <a:sym typeface="Arial" panose="020B0604020202020204" pitchFamily="34" charset="0"/>
              </a:rPr>
              <a:t>personal values 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rather than avoidance of pain</a:t>
            </a:r>
          </a:p>
          <a:p>
            <a:pPr marL="0" indent="0">
              <a:buNone/>
            </a:pPr>
            <a:r>
              <a:rPr lang="en-US" altLang="en-US" sz="3599" dirty="0">
                <a:solidFill>
                  <a:schemeClr val="tx2"/>
                </a:solidFill>
                <a:ea typeface="ヒラギノ角ゴ ProN W3" panose="020B0300000000000000" pitchFamily="34" charset="-128"/>
                <a:sym typeface="Arial Bold" charset="0"/>
              </a:rPr>
              <a:t>T</a:t>
            </a:r>
            <a:r>
              <a:rPr lang="en-US" altLang="en-US" sz="2799" dirty="0">
                <a:ea typeface="ヒラギノ角ゴ ProN W3" panose="020B0300000000000000" pitchFamily="34" charset="-128"/>
                <a:sym typeface="Arial" panose="020B0604020202020204" pitchFamily="34" charset="0"/>
              </a:rPr>
              <a:t>ake actions which propel the him/her down that path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F99AC-A4B5-6C4B-B495-CA701872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0C8-B607-8C46-8358-F949F7FA292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1735A-50E4-294F-8525-9012721C4B0B}"/>
              </a:ext>
            </a:extLst>
          </p:cNvPr>
          <p:cNvSpPr txBox="1"/>
          <p:nvPr/>
        </p:nvSpPr>
        <p:spPr>
          <a:xfrm>
            <a:off x="1839951" y="5924619"/>
            <a:ext cx="8464690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>
                <a:solidFill>
                  <a:srgbClr val="FF0000"/>
                </a:solidFill>
              </a:rPr>
              <a:t>Robinson, 2020. </a:t>
            </a:r>
            <a:r>
              <a:rPr lang="en-US" sz="1999" i="1" dirty="0">
                <a:solidFill>
                  <a:srgbClr val="FF0000"/>
                </a:solidFill>
              </a:rPr>
              <a:t>Basics of Behavior Change in Primary Care</a:t>
            </a:r>
            <a:r>
              <a:rPr lang="en-US" sz="1999" dirty="0">
                <a:solidFill>
                  <a:srgbClr val="FF0000"/>
                </a:solidFill>
              </a:rPr>
              <a:t> </a:t>
            </a:r>
          </a:p>
          <a:p>
            <a:r>
              <a:rPr lang="en-US" sz="1999" dirty="0">
                <a:solidFill>
                  <a:srgbClr val="FF0000"/>
                </a:solidFill>
              </a:rPr>
              <a:t>Also, Robinson, Gould &amp; Strosahl, 2010;  Strosahl, Robinson &amp; Gustavsson, 2012</a:t>
            </a:r>
          </a:p>
        </p:txBody>
      </p:sp>
    </p:spTree>
    <p:extLst>
      <p:ext uri="{BB962C8B-B14F-4D97-AF65-F5344CB8AC3E}">
        <p14:creationId xmlns:p14="http://schemas.microsoft.com/office/powerpoint/2010/main" val="35719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6880-23FC-DA4B-A400-F82D0B76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2514600"/>
            <a:ext cx="3429000" cy="2895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Contextual Interview Questions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FACT is practical, patient-centered, targets problem of concern for patient (medical, psychological or both).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04F2-9BD8-5D47-BA6B-41EC32D2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00" y="990600"/>
            <a:ext cx="5410200" cy="5105400"/>
          </a:xfrm>
          <a:solidFill>
            <a:schemeClr val="accent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i="1" dirty="0"/>
              <a:t> </a:t>
            </a:r>
          </a:p>
          <a:p>
            <a:pPr lvl="1"/>
            <a:r>
              <a:rPr lang="en-US" sz="3000" i="1" spc="220" dirty="0"/>
              <a:t>Life context</a:t>
            </a:r>
          </a:p>
          <a:p>
            <a:pPr lvl="2"/>
            <a:r>
              <a:rPr lang="en-US" sz="2800" b="1" i="1" dirty="0"/>
              <a:t>LOVE</a:t>
            </a:r>
          </a:p>
          <a:p>
            <a:pPr lvl="2"/>
            <a:r>
              <a:rPr lang="en-US" sz="2800" b="1" i="1" dirty="0"/>
              <a:t>WORK</a:t>
            </a:r>
          </a:p>
          <a:p>
            <a:pPr lvl="2"/>
            <a:r>
              <a:rPr lang="en-US" sz="2800" b="1" i="1" dirty="0"/>
              <a:t>PLAY</a:t>
            </a:r>
          </a:p>
          <a:p>
            <a:pPr lvl="2"/>
            <a:r>
              <a:rPr lang="en-US" sz="2800" b="1" i="1" dirty="0"/>
              <a:t>HEALTH</a:t>
            </a:r>
          </a:p>
          <a:p>
            <a:pPr lvl="2"/>
            <a:endParaRPr lang="en-US" sz="2800" b="1" i="1" dirty="0"/>
          </a:p>
          <a:p>
            <a:pPr lvl="2"/>
            <a:r>
              <a:rPr lang="en-US" sz="2800" i="1" dirty="0"/>
              <a:t>     </a:t>
            </a:r>
            <a:r>
              <a:rPr lang="en-US" sz="2800" i="1" spc="220" dirty="0"/>
              <a:t>Problem context</a:t>
            </a:r>
          </a:p>
          <a:p>
            <a:pPr lvl="2"/>
            <a:r>
              <a:rPr lang="en-US" sz="2800" b="1" i="1" dirty="0"/>
              <a:t>	TIME</a:t>
            </a:r>
          </a:p>
          <a:p>
            <a:pPr lvl="2"/>
            <a:r>
              <a:rPr lang="en-US" sz="2800" b="1" i="1" dirty="0"/>
              <a:t>	TRIGGERS</a:t>
            </a:r>
          </a:p>
          <a:p>
            <a:pPr lvl="2"/>
            <a:r>
              <a:rPr lang="en-US" sz="2800" b="1" i="1" dirty="0"/>
              <a:t>	TRAJECTORY</a:t>
            </a:r>
          </a:p>
          <a:p>
            <a:pPr lvl="2"/>
            <a:r>
              <a:rPr lang="en-US" sz="2800" b="1" i="1" dirty="0"/>
              <a:t>	WORKABILITY</a:t>
            </a:r>
            <a:endParaRPr lang="en-US" sz="1600" b="1" dirty="0"/>
          </a:p>
          <a:p>
            <a:pPr algn="r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546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6880-23FC-DA4B-A400-F82D0B76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72884"/>
            <a:ext cx="3352800" cy="434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FACT </a:t>
            </a:r>
            <a:br>
              <a:rPr lang="en-US" sz="4000" dirty="0"/>
            </a:br>
            <a:r>
              <a:rPr lang="en-US" sz="4000" dirty="0"/>
              <a:t>Four-Square Tool*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(Actions vs thoughts, emotions, </a:t>
            </a:r>
            <a:r>
              <a:rPr lang="en-US" sz="2400" b="1" dirty="0"/>
              <a:t>urges, memories</a:t>
            </a:r>
            <a:r>
              <a:rPr lang="en-US" sz="2400" dirty="0"/>
              <a:t>, sensations)</a:t>
            </a:r>
            <a:br>
              <a:rPr lang="en-US" sz="2200" dirty="0"/>
            </a:br>
            <a:br>
              <a:rPr lang="en-US" sz="2200" dirty="0"/>
            </a:br>
            <a:r>
              <a:rPr lang="en-US" sz="2400" dirty="0">
                <a:solidFill>
                  <a:srgbClr val="FF0000"/>
                </a:solidFill>
              </a:rPr>
              <a:t>FACT conceptualizations are shared with patients and team members.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4F475F-EC42-D94B-B1E8-01125FDBFAC0}"/>
              </a:ext>
            </a:extLst>
          </p:cNvPr>
          <p:cNvGraphicFramePr>
            <a:graphicFrameLocks noGrp="1"/>
          </p:cNvGraphicFramePr>
          <p:nvPr/>
        </p:nvGraphicFramePr>
        <p:xfrm>
          <a:off x="5562600" y="761999"/>
          <a:ext cx="5638800" cy="541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600">
                  <a:extLst>
                    <a:ext uri="{9D8B030D-6E8A-4147-A177-3AD203B41FA5}">
                      <a16:colId xmlns:a16="http://schemas.microsoft.com/office/drawing/2014/main" val="2304332836"/>
                    </a:ext>
                  </a:extLst>
                </a:gridCol>
                <a:gridCol w="2148000">
                  <a:extLst>
                    <a:ext uri="{9D8B030D-6E8A-4147-A177-3AD203B41FA5}">
                      <a16:colId xmlns:a16="http://schemas.microsoft.com/office/drawing/2014/main" val="367571129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3311098"/>
                    </a:ext>
                  </a:extLst>
                </a:gridCol>
              </a:tblGrid>
              <a:tr h="95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Avoidance / Controls Suffering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Approach / Supports Flourishing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35356"/>
                  </a:ext>
                </a:extLst>
              </a:tr>
              <a:tr h="2131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Actions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35823067"/>
                  </a:ext>
                </a:extLst>
              </a:tr>
              <a:tr h="774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Thoughts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9043368"/>
                  </a:ext>
                </a:extLst>
              </a:tr>
              <a:tr h="774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Emotions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829433"/>
                  </a:ext>
                </a:extLst>
              </a:tr>
              <a:tr h="774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Sensations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28" marR="47928" marT="0" marB="0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4626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E63998-9630-8D44-BEAF-5BA48ECE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90355"/>
            <a:ext cx="3810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*Adapted from Strosahl, Robinson,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Gustavsson, 2012</a:t>
            </a:r>
            <a:endParaRPr lang="en-US" altLang="en-US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9EAF60-0F60-FC46-A483-187C0163D3D2}"/>
              </a:ext>
            </a:extLst>
          </p:cNvPr>
          <p:cNvSpPr/>
          <p:nvPr/>
        </p:nvSpPr>
        <p:spPr>
          <a:xfrm>
            <a:off x="1219200" y="889844"/>
            <a:ext cx="487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behavioral experiment . . 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plan that identifies a specific action a patient take in order to observe its impact on the problem of concern and the person’s connection with important life values.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13212-B8FE-924D-875F-B501BCFB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322854" y="1349297"/>
            <a:ext cx="2890220" cy="32784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77E5E-1E03-A64C-BC3D-0B166C56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6177C-7A5C-994A-BEA1-0CBC9D2BF77C}"/>
              </a:ext>
            </a:extLst>
          </p:cNvPr>
          <p:cNvSpPr/>
          <p:nvPr/>
        </p:nvSpPr>
        <p:spPr>
          <a:xfrm>
            <a:off x="1315844" y="5341434"/>
            <a:ext cx="10037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FACT builds context sensitivity and promotes behavioral variability.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2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507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Why FACT? </vt:lpstr>
      <vt:lpstr>Why FACT? </vt:lpstr>
      <vt:lpstr>Why FACT? </vt:lpstr>
      <vt:lpstr>FACT: Also a Good Playbook for Healthcare Workers</vt:lpstr>
      <vt:lpstr>FACT  Focused Acceptance and Commitment Therapy</vt:lpstr>
      <vt:lpstr>Contextual Interview Questions   FACT is practical, patient-centered, targets problem of concern for patient (medical, psychological or both).</vt:lpstr>
      <vt:lpstr>FACT  Four-Square Tool*  (Actions vs thoughts, emotions, urges, memories, sensations)  FACT conceptualizations are shared with patients and team members.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FACT?</dc:title>
  <dc:creator>Patricia Robinson</dc:creator>
  <cp:lastModifiedBy>Ray Owen</cp:lastModifiedBy>
  <cp:revision>7</cp:revision>
  <cp:lastPrinted>2020-06-29T00:04:45Z</cp:lastPrinted>
  <dcterms:created xsi:type="dcterms:W3CDTF">2020-06-28T23:07:44Z</dcterms:created>
  <dcterms:modified xsi:type="dcterms:W3CDTF">2020-07-05T16:27:28Z</dcterms:modified>
</cp:coreProperties>
</file>